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3"/>
  </p:handoutMasterIdLst>
  <p:sldIdLst>
    <p:sldId id="256" r:id="rId2"/>
  </p:sldIdLst>
  <p:sldSz cx="32918400" cy="21945600"/>
  <p:notesSz cx="7004050" cy="9290050"/>
  <p:defaultTextStyle>
    <a:defPPr>
      <a:defRPr lang="en-US"/>
    </a:defPPr>
    <a:lvl1pPr marL="0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1pPr>
    <a:lvl2pPr marL="1175304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2pPr>
    <a:lvl3pPr marL="2350606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3pPr>
    <a:lvl4pPr marL="3525911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4pPr>
    <a:lvl5pPr marL="4701214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5pPr>
    <a:lvl6pPr marL="5876517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6pPr>
    <a:lvl7pPr marL="7051819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7pPr>
    <a:lvl8pPr marL="8227124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8pPr>
    <a:lvl9pPr marL="9402428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6">
          <p15:clr>
            <a:srgbClr val="A4A3A4"/>
          </p15:clr>
        </p15:guide>
        <p15:guide id="2" pos="220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60" autoAdjust="0"/>
    <p:restoredTop sz="94676" autoAdjust="0"/>
  </p:normalViewPr>
  <p:slideViewPr>
    <p:cSldViewPr>
      <p:cViewPr>
        <p:scale>
          <a:sx n="55" d="100"/>
          <a:sy n="55" d="100"/>
        </p:scale>
        <p:origin x="1960" y="80"/>
      </p:cViewPr>
      <p:guideLst>
        <p:guide orient="horz" pos="691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9" d="100"/>
          <a:sy n="69" d="100"/>
        </p:scale>
        <p:origin x="-3270" y="-90"/>
      </p:cViewPr>
      <p:guideLst>
        <p:guide orient="horz" pos="2926"/>
        <p:guide pos="220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53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7163" y="0"/>
            <a:ext cx="30353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66CDD7-09B6-4BB3-9069-2B95837CCCB2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3325"/>
            <a:ext cx="30353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7163" y="8823325"/>
            <a:ext cx="30353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79BA33-46DD-4DE6-9BEC-D9D96B7B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740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tif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2369760" y="0"/>
            <a:ext cx="548640" cy="219456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-2" y="0"/>
            <a:ext cx="548640" cy="219456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0" y="0"/>
            <a:ext cx="32918400" cy="2743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0" y="19202400"/>
            <a:ext cx="32918400" cy="2743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endParaRPr lang="en-US" dirty="0"/>
          </a:p>
        </p:txBody>
      </p:sp>
      <p:sp>
        <p:nvSpPr>
          <p:cNvPr id="11" name="Instructions"/>
          <p:cNvSpPr/>
          <p:nvPr userDrawn="1"/>
        </p:nvSpPr>
        <p:spPr>
          <a:xfrm>
            <a:off x="-7680960" y="0"/>
            <a:ext cx="7132320" cy="21945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2428" tIns="122428" rIns="122428" bIns="122428" rtlCol="0" anchor="t"/>
          <a:lstStyle>
            <a:defPPr>
              <a:defRPr lang="en-US"/>
            </a:defPPr>
            <a:lvl1pPr marL="0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843430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686861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5530291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37372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921715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106058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2904013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4747443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47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Poster Print Size:</a:t>
            </a:r>
            <a:endParaRPr sz="4700" dirty="0">
              <a:solidFill>
                <a:srgbClr val="7F7F7F"/>
              </a:solidFill>
              <a:latin typeface="Calibri" pitchFamily="34" charset="0"/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This poster template is 24” high by 36” wide. It can be used to print any poster with a 2:3 aspect ratio including 36x54 and 48x72.</a:t>
            </a: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47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Placeholders</a:t>
            </a:r>
            <a:r>
              <a:rPr sz="47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:</a:t>
            </a: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The </a:t>
            </a:r>
            <a:r>
              <a:rPr lang="en-US"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various elements included</a:t>
            </a:r>
            <a:r>
              <a:rPr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in this </a:t>
            </a:r>
            <a:r>
              <a:rPr lang="en-US"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poster are ones</a:t>
            </a:r>
            <a:r>
              <a:rPr lang="en-US" sz="3300" baseline="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we often see in medical, research, and scientific posters.</a:t>
            </a:r>
            <a:r>
              <a:rPr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</a:t>
            </a:r>
            <a:r>
              <a:rPr lang="en-US"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Feel</a:t>
            </a:r>
            <a:r>
              <a:rPr lang="en-US" sz="3300" baseline="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free to edit, move,  add, and delete items, or change the layout to suit your needs. Always check with your conference organizer for specific requirements.</a:t>
            </a: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47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Image</a:t>
            </a:r>
            <a:r>
              <a:rPr lang="en-US" sz="4700" baseline="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Quality</a:t>
            </a:r>
            <a:r>
              <a:rPr lang="en-US" sz="47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:</a:t>
            </a: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You can place digital photos or logo art in your poster file by selecting the </a:t>
            </a:r>
            <a:r>
              <a:rPr lang="en-US" sz="3300" b="1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Insert, Picture</a:t>
            </a:r>
            <a:r>
              <a:rPr lang="en-US"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command, or by using standard copy &amp; paste. For best results, all graphic elements should be at least </a:t>
            </a:r>
            <a:r>
              <a:rPr lang="en-US" sz="3300" b="1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150-200 pixels per inch in their final printed size</a:t>
            </a:r>
            <a:r>
              <a:rPr lang="en-US"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. For instance, a 1600 x 1200 pixel</a:t>
            </a:r>
            <a:r>
              <a:rPr lang="en-US" sz="3300" baseline="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photo will usually look fine up to </a:t>
            </a:r>
            <a:r>
              <a:rPr lang="en-US"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8“-10” wide on your printed poster.</a:t>
            </a: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To preview the print quality of images, select a magnification of 100% when previewing your poster. This will give you a good idea of what it will look like in print. If you are laying out a large poster and using half-scale dimensions, be sure to preview your graphics at 200% to see them at their final printed size.</a:t>
            </a: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Please note that graphics from websites (such as the logo on your hospital's or university's home page) will only be 72dpi and not suitable for printing.</a:t>
            </a:r>
          </a:p>
          <a:p>
            <a:pPr lvl="0" algn="ctr">
              <a:spcBef>
                <a:spcPts val="0"/>
              </a:spcBef>
              <a:spcAft>
                <a:spcPts val="1286"/>
              </a:spcAft>
            </a:pPr>
            <a:br>
              <a:rPr lang="en-US" sz="24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</a:br>
            <a:r>
              <a:rPr lang="en-US" sz="24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[This sidebar area does not print.]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33467040" y="0"/>
            <a:ext cx="7132320" cy="21945600"/>
            <a:chOff x="33832800" y="0"/>
            <a:chExt cx="12801600" cy="43891200"/>
          </a:xfrm>
        </p:grpSpPr>
        <p:sp>
          <p:nvSpPr>
            <p:cNvPr id="13" name="Instructions"/>
            <p:cNvSpPr/>
            <p:nvPr userDrawn="1"/>
          </p:nvSpPr>
          <p:spPr>
            <a:xfrm>
              <a:off x="33832800" y="0"/>
              <a:ext cx="12801600" cy="438912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28600" tIns="228600" rIns="228600" bIns="228600" rtlCol="0" anchor="t"/>
            <a:lstStyle>
              <a:defPPr>
                <a:defRPr lang="en-US"/>
              </a:defPPr>
              <a:lvl1pPr marL="0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1843430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3686861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5530291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737372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921715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106058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2904013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4747443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470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Change</a:t>
              </a:r>
              <a:r>
                <a:rPr lang="en-US" sz="47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Color Theme</a:t>
              </a:r>
              <a:r>
                <a:rPr lang="en-US" sz="470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:</a:t>
              </a:r>
              <a:endParaRPr sz="470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330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This template is designed to use the built-in color themes in</a:t>
              </a:r>
              <a:r>
                <a:rPr lang="en-US" sz="33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the newer versions of PowerPoint.</a:t>
              </a: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33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To change the color theme, select the </a:t>
              </a:r>
              <a:r>
                <a:rPr lang="en-US" sz="3300" b="1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Design</a:t>
              </a:r>
              <a:r>
                <a:rPr lang="en-US" sz="33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tab, then select the </a:t>
              </a:r>
              <a:r>
                <a:rPr lang="en-US" sz="3300" b="1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Colors</a:t>
              </a:r>
              <a:r>
                <a:rPr lang="en-US" sz="33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drop-down list.</a:t>
              </a: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4800" baseline="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33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The default color theme for this template is “Office”, so you can always return to that after trying some of the alternatives.</a:t>
              </a: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470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Printing Your Poster:</a:t>
              </a: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330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Once your poster file is ready, visit</a:t>
              </a:r>
              <a:r>
                <a:rPr lang="en-US" sz="33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</a:t>
              </a:r>
              <a:r>
                <a:rPr lang="en-US" sz="3300" b="1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www.genigraphics.com</a:t>
              </a:r>
              <a:r>
                <a:rPr lang="en-US" sz="33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to order a high-quality, affordable poster print. Every order receives a free design review and we can deliver as fast as next business day within the US and Canada. </a:t>
              </a: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33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Genigraphics® has been producing output from PowerPoint® longer than anyone in the industry; dating back to when we helped Microsoft® design the PowerPoint® software. </a:t>
              </a:r>
            </a:p>
            <a:p>
              <a:pPr lvl="0">
                <a:spcBef>
                  <a:spcPts val="0"/>
                </a:spcBef>
                <a:spcAft>
                  <a:spcPts val="0"/>
                </a:spcAft>
              </a:pPr>
              <a:endParaRPr lang="en-US" sz="3300" baseline="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33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US and Canada:  1-800-790-4001</a:t>
              </a:r>
              <a:br>
                <a:rPr lang="en-US" sz="33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</a:br>
              <a:r>
                <a:rPr lang="en-US" sz="3300" baseline="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Email: info@genigraphics.com</a:t>
              </a: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br>
                <a:rPr lang="en-US" sz="240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</a:br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[This sidebar area does not print.]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81342" y="9260274"/>
              <a:ext cx="11904515" cy="10246926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8200" y="21677939"/>
            <a:ext cx="5297435" cy="18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944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665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878841"/>
            <a:ext cx="29626560" cy="3657600"/>
          </a:xfrm>
          <a:prstGeom prst="rect">
            <a:avLst/>
          </a:prstGeom>
        </p:spPr>
        <p:txBody>
          <a:bodyPr vert="horz" lIns="235061" tIns="117531" rIns="235061" bIns="117531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5120643"/>
            <a:ext cx="29626560" cy="14483082"/>
          </a:xfrm>
          <a:prstGeom prst="rect">
            <a:avLst/>
          </a:prstGeom>
        </p:spPr>
        <p:txBody>
          <a:bodyPr vert="horz" lIns="235061" tIns="117531" rIns="235061" bIns="117531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0340322"/>
            <a:ext cx="7680960" cy="1168400"/>
          </a:xfrm>
          <a:prstGeom prst="rect">
            <a:avLst/>
          </a:prstGeom>
        </p:spPr>
        <p:txBody>
          <a:bodyPr vert="horz" lIns="235061" tIns="117531" rIns="235061" bIns="117531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D6BDF-9D0E-4E2B-85B8-D8F4790360C9}" type="datetimeFigureOut">
              <a:rPr lang="en-US" smtClean="0"/>
              <a:t>11/28/19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0340322"/>
            <a:ext cx="10424160" cy="1168400"/>
          </a:xfrm>
          <a:prstGeom prst="rect">
            <a:avLst/>
          </a:prstGeom>
        </p:spPr>
        <p:txBody>
          <a:bodyPr vert="horz" lIns="235061" tIns="117531" rIns="235061" bIns="117531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0340322"/>
            <a:ext cx="7680960" cy="1168400"/>
          </a:xfrm>
          <a:prstGeom prst="rect">
            <a:avLst/>
          </a:prstGeom>
        </p:spPr>
        <p:txBody>
          <a:bodyPr vert="horz" lIns="235061" tIns="117531" rIns="235061" bIns="117531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2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2350606" rtl="0" eaLnBrk="1" latinLnBrk="0" hangingPunct="1">
        <a:spcBef>
          <a:spcPct val="0"/>
        </a:spcBef>
        <a:buNone/>
        <a:defRPr sz="4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4855" indent="-244855" algn="l" defTabSz="2350606" rtl="0" eaLnBrk="1" latinLnBrk="0" hangingPunct="1">
        <a:spcBef>
          <a:spcPct val="20000"/>
        </a:spcBef>
        <a:buFont typeface="Arial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9709" indent="-244855" algn="l" defTabSz="2350606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734565" indent="-244855" algn="l" defTabSz="2350606" rtl="0" eaLnBrk="1" latinLnBrk="0" hangingPunct="1">
        <a:spcBef>
          <a:spcPct val="20000"/>
        </a:spcBef>
        <a:buFont typeface="Arial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979419" indent="-244855" algn="l" defTabSz="2350606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24275" indent="-244855" algn="l" defTabSz="2350606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6464169" indent="-587652" algn="l" defTabSz="2350606" rtl="0" eaLnBrk="1" latinLnBrk="0" hangingPunct="1">
        <a:spcBef>
          <a:spcPct val="20000"/>
        </a:spcBef>
        <a:buFont typeface="Arial" pitchFamily="34" charset="0"/>
        <a:buChar char="•"/>
        <a:defRPr sz="5200" kern="1200">
          <a:solidFill>
            <a:schemeClr val="tx1"/>
          </a:solidFill>
          <a:latin typeface="+mn-lt"/>
          <a:ea typeface="+mn-ea"/>
          <a:cs typeface="+mn-cs"/>
        </a:defRPr>
      </a:lvl6pPr>
      <a:lvl7pPr marL="7639472" indent="-587652" algn="l" defTabSz="2350606" rtl="0" eaLnBrk="1" latinLnBrk="0" hangingPunct="1">
        <a:spcBef>
          <a:spcPct val="20000"/>
        </a:spcBef>
        <a:buFont typeface="Arial" pitchFamily="34" charset="0"/>
        <a:buChar char="•"/>
        <a:defRPr sz="5200" kern="1200">
          <a:solidFill>
            <a:schemeClr val="tx1"/>
          </a:solidFill>
          <a:latin typeface="+mn-lt"/>
          <a:ea typeface="+mn-ea"/>
          <a:cs typeface="+mn-cs"/>
        </a:defRPr>
      </a:lvl7pPr>
      <a:lvl8pPr marL="8814776" indent="-587652" algn="l" defTabSz="2350606" rtl="0" eaLnBrk="1" latinLnBrk="0" hangingPunct="1">
        <a:spcBef>
          <a:spcPct val="20000"/>
        </a:spcBef>
        <a:buFont typeface="Arial" pitchFamily="34" charset="0"/>
        <a:buChar char="•"/>
        <a:defRPr sz="5200" kern="1200">
          <a:solidFill>
            <a:schemeClr val="tx1"/>
          </a:solidFill>
          <a:latin typeface="+mn-lt"/>
          <a:ea typeface="+mn-ea"/>
          <a:cs typeface="+mn-cs"/>
        </a:defRPr>
      </a:lvl8pPr>
      <a:lvl9pPr marL="9990078" indent="-587652" algn="l" defTabSz="2350606" rtl="0" eaLnBrk="1" latinLnBrk="0" hangingPunct="1">
        <a:spcBef>
          <a:spcPct val="20000"/>
        </a:spcBef>
        <a:buFont typeface="Arial" pitchFamily="34" charset="0"/>
        <a:buChar char="•"/>
        <a:defRPr sz="5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35060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175304" algn="l" defTabSz="235060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2pPr>
      <a:lvl3pPr marL="2350606" algn="l" defTabSz="235060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3pPr>
      <a:lvl4pPr marL="3525911" algn="l" defTabSz="235060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4pPr>
      <a:lvl5pPr marL="4701214" algn="l" defTabSz="235060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5pPr>
      <a:lvl6pPr marL="5876517" algn="l" defTabSz="235060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7051819" algn="l" defTabSz="235060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227124" algn="l" defTabSz="235060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402428" algn="l" defTabSz="235060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22"/>
          <p:cNvSpPr txBox="1">
            <a:spLocks noChangeArrowheads="1"/>
          </p:cNvSpPr>
          <p:nvPr/>
        </p:nvSpPr>
        <p:spPr bwMode="auto">
          <a:xfrm>
            <a:off x="4114800" y="369332"/>
            <a:ext cx="24688800" cy="123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7942" tIns="244855" rIns="97942" bIns="244855" anchor="ctr" anchorCtr="0">
            <a:spAutoFit/>
          </a:bodyPr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48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COMP 576 Intro to Deep Learning Final Project - Artificial Art</a:t>
            </a:r>
          </a:p>
        </p:txBody>
      </p:sp>
      <p:sp>
        <p:nvSpPr>
          <p:cNvPr id="5" name="Text Box 123"/>
          <p:cNvSpPr txBox="1">
            <a:spLocks noChangeArrowheads="1"/>
          </p:cNvSpPr>
          <p:nvPr/>
        </p:nvSpPr>
        <p:spPr bwMode="auto">
          <a:xfrm>
            <a:off x="4114800" y="1600201"/>
            <a:ext cx="24688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7942" tIns="97942" rIns="97942" bIns="97942" anchor="ctr" anchorCtr="0"/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2800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Jonathan Cai (jmc31), Skylar Xu (yx48)</a:t>
            </a:r>
            <a:endParaRPr lang="en-US" sz="2800" baseline="30000" dirty="0">
              <a:solidFill>
                <a:schemeClr val="accent3">
                  <a:lumMod val="20000"/>
                  <a:lumOff val="80000"/>
                </a:schemeClr>
              </a:solidFill>
              <a:latin typeface="+mn-lt"/>
            </a:endParaRPr>
          </a:p>
          <a:p>
            <a:pPr algn="ctr" eaLnBrk="1" hangingPunct="1"/>
            <a:r>
              <a:rPr lang="en-US" sz="2800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Rice University, Computer Science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80162" y="20025361"/>
            <a:ext cx="2509815" cy="12805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lIns="48971" tIns="24486" rIns="48971" bIns="24486" rtlCol="0">
            <a:spAutoFit/>
          </a:bodyPr>
          <a:lstStyle/>
          <a:p>
            <a:r>
              <a:rPr lang="en-US" sz="2000" b="1" dirty="0"/>
              <a:t>Jonathan Cai</a:t>
            </a:r>
          </a:p>
          <a:p>
            <a:r>
              <a:rPr lang="en-US" sz="2000" dirty="0"/>
              <a:t>Email: jmc31@rice.edu</a:t>
            </a:r>
          </a:p>
          <a:p>
            <a:r>
              <a:rPr lang="en-US" sz="2000" b="1" dirty="0"/>
              <a:t>Skylar Xu</a:t>
            </a:r>
          </a:p>
          <a:p>
            <a:r>
              <a:rPr lang="en-US" sz="2000" dirty="0"/>
              <a:t>Email: yx48@rice.edu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80161" y="19431001"/>
            <a:ext cx="1450230" cy="557282"/>
          </a:xfrm>
          <a:prstGeom prst="rect">
            <a:avLst/>
          </a:prstGeom>
          <a:noFill/>
        </p:spPr>
        <p:txBody>
          <a:bodyPr wrap="none" lIns="48971" tIns="24486" rIns="48971" bIns="24486" rtlCol="0">
            <a:spAutoFit/>
          </a:bodyPr>
          <a:lstStyle/>
          <a:p>
            <a:r>
              <a:rPr lang="en-US" sz="3200" b="1" dirty="0"/>
              <a:t>Contact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6459200" y="20025359"/>
            <a:ext cx="14630400" cy="1463040"/>
          </a:xfrm>
          <a:prstGeom prst="rect">
            <a:avLst/>
          </a:prstGeom>
          <a:noFill/>
        </p:spPr>
        <p:txBody>
          <a:bodyPr wrap="square" lIns="48971" tIns="48971" rIns="48971" bIns="48971" numCol="1" spcCol="244855" rtlCol="0">
            <a:noAutofit/>
          </a:bodyPr>
          <a:lstStyle/>
          <a:p>
            <a:pPr marL="244855" indent="-244855">
              <a:buFont typeface="+mj-lt"/>
              <a:buAutoNum type="arabicPeriod"/>
            </a:pPr>
            <a:r>
              <a:rPr lang="en-US" sz="900" dirty="0"/>
              <a:t> </a:t>
            </a:r>
          </a:p>
          <a:p>
            <a:pPr marL="244855" indent="-244855">
              <a:buFont typeface="+mj-lt"/>
              <a:buAutoNum type="arabicPeriod"/>
            </a:pPr>
            <a:r>
              <a:rPr lang="en-US" sz="900" dirty="0"/>
              <a:t> </a:t>
            </a:r>
          </a:p>
          <a:p>
            <a:pPr marL="244855" indent="-244855">
              <a:buFont typeface="+mj-lt"/>
              <a:buAutoNum type="arabicPeriod"/>
            </a:pPr>
            <a:r>
              <a:rPr lang="en-US" sz="900" dirty="0"/>
              <a:t> </a:t>
            </a:r>
          </a:p>
          <a:p>
            <a:pPr marL="244855" indent="-244855">
              <a:buFont typeface="+mj-lt"/>
              <a:buAutoNum type="arabicPeriod"/>
            </a:pPr>
            <a:r>
              <a:rPr lang="en-US" sz="900" dirty="0"/>
              <a:t> </a:t>
            </a:r>
          </a:p>
          <a:p>
            <a:pPr marL="244855" indent="-244855">
              <a:buFont typeface="+mj-lt"/>
              <a:buAutoNum type="arabicPeriod"/>
            </a:pPr>
            <a:r>
              <a:rPr lang="en-US" sz="900" dirty="0"/>
              <a:t> </a:t>
            </a:r>
          </a:p>
          <a:p>
            <a:pPr marL="244855" indent="-244855">
              <a:buFont typeface="+mj-lt"/>
              <a:buAutoNum type="arabicPeriod"/>
            </a:pPr>
            <a:r>
              <a:rPr lang="en-US" sz="900" dirty="0"/>
              <a:t> </a:t>
            </a:r>
          </a:p>
          <a:p>
            <a:pPr marL="244855" indent="-244855">
              <a:buFont typeface="+mj-lt"/>
              <a:buAutoNum type="arabicPeriod"/>
            </a:pPr>
            <a:r>
              <a:rPr lang="en-US" sz="900" dirty="0"/>
              <a:t> </a:t>
            </a:r>
          </a:p>
          <a:p>
            <a:pPr marL="244855" indent="-244855">
              <a:buFont typeface="+mj-lt"/>
              <a:buAutoNum type="arabicPeriod"/>
            </a:pPr>
            <a:r>
              <a:rPr lang="en-US" sz="900" dirty="0"/>
              <a:t> </a:t>
            </a:r>
          </a:p>
          <a:p>
            <a:pPr marL="244855" indent="-244855">
              <a:buFont typeface="+mj-lt"/>
              <a:buAutoNum type="arabicPeriod"/>
            </a:pPr>
            <a:r>
              <a:rPr lang="en-US" sz="900" dirty="0"/>
              <a:t> </a:t>
            </a:r>
          </a:p>
          <a:p>
            <a:pPr marL="244855" indent="-244855">
              <a:buFont typeface="+mj-lt"/>
              <a:buAutoNum type="arabicPeriod"/>
            </a:pPr>
            <a:r>
              <a:rPr lang="en-US" sz="900" dirty="0"/>
              <a:t>  </a:t>
            </a:r>
          </a:p>
          <a:p>
            <a:pPr marL="244855" indent="-244855">
              <a:buFont typeface="+mj-lt"/>
              <a:buAutoNum type="arabicPeriod"/>
            </a:pPr>
            <a:endParaRPr lang="en-US" sz="900" dirty="0"/>
          </a:p>
        </p:txBody>
      </p:sp>
      <p:sp>
        <p:nvSpPr>
          <p:cNvPr id="27" name="TextBox 26"/>
          <p:cNvSpPr txBox="1"/>
          <p:nvPr/>
        </p:nvSpPr>
        <p:spPr>
          <a:xfrm>
            <a:off x="16459202" y="19431001"/>
            <a:ext cx="2026670" cy="557282"/>
          </a:xfrm>
          <a:prstGeom prst="rect">
            <a:avLst/>
          </a:prstGeom>
          <a:noFill/>
        </p:spPr>
        <p:txBody>
          <a:bodyPr wrap="none" lIns="48971" tIns="24486" rIns="48971" bIns="24486" rtlCol="0">
            <a:spAutoFit/>
          </a:bodyPr>
          <a:lstStyle/>
          <a:p>
            <a:r>
              <a:rPr lang="en-US" sz="3200" b="1" dirty="0"/>
              <a:t>References</a:t>
            </a:r>
          </a:p>
        </p:txBody>
      </p:sp>
      <p:sp>
        <p:nvSpPr>
          <p:cNvPr id="10" name="Text Box 189"/>
          <p:cNvSpPr txBox="1">
            <a:spLocks noChangeArrowheads="1"/>
          </p:cNvSpPr>
          <p:nvPr/>
        </p:nvSpPr>
        <p:spPr bwMode="auto">
          <a:xfrm>
            <a:off x="1097280" y="3634035"/>
            <a:ext cx="9875520" cy="1121127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>
                <a:lumMod val="75000"/>
              </a:schemeClr>
            </a:solidFill>
          </a:ln>
          <a:effectLst/>
        </p:spPr>
        <p:txBody>
          <a:bodyPr lIns="97942" tIns="97942" rIns="97942" bIns="97942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2000" dirty="0">
                <a:latin typeface="Calibri" pitchFamily="34" charset="0"/>
              </a:rPr>
              <a:t>We attempt to replicate studies that have generated art by using Generative Adversarial Networks (GANs), simulating a given distribution of images. We have chosen a dataset of landscape images taken from </a:t>
            </a:r>
            <a:r>
              <a:rPr lang="en-US" sz="2000" dirty="0" err="1">
                <a:latin typeface="Calibri" pitchFamily="34" charset="0"/>
              </a:rPr>
              <a:t>WikiArt</a:t>
            </a:r>
            <a:r>
              <a:rPr lang="en-US" sz="2000" dirty="0">
                <a:latin typeface="Calibri" pitchFamily="34" charset="0"/>
              </a:rPr>
              <a:t>.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97280" y="3176835"/>
            <a:ext cx="987552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Abstract</a:t>
            </a:r>
          </a:p>
        </p:txBody>
      </p:sp>
      <p:sp>
        <p:nvSpPr>
          <p:cNvPr id="15" name="Text Box 194"/>
          <p:cNvSpPr txBox="1">
            <a:spLocks noChangeArrowheads="1"/>
          </p:cNvSpPr>
          <p:nvPr/>
        </p:nvSpPr>
        <p:spPr bwMode="auto">
          <a:xfrm>
            <a:off x="11521440" y="3695703"/>
            <a:ext cx="9875520" cy="8815541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>
                <a:lumMod val="75000"/>
              </a:schemeClr>
            </a:solidFill>
          </a:ln>
          <a:effectLst/>
        </p:spPr>
        <p:txBody>
          <a:bodyPr lIns="97942" tIns="97942" rIns="97942" bIns="97942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endParaRPr lang="en-US" sz="2000" dirty="0">
              <a:latin typeface="Calibri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097280" y="5166331"/>
            <a:ext cx="987552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Introduction</a:t>
            </a:r>
          </a:p>
        </p:txBody>
      </p:sp>
      <p:sp>
        <p:nvSpPr>
          <p:cNvPr id="13" name="Text Box 192"/>
          <p:cNvSpPr txBox="1">
            <a:spLocks noChangeArrowheads="1"/>
          </p:cNvSpPr>
          <p:nvPr/>
        </p:nvSpPr>
        <p:spPr bwMode="auto">
          <a:xfrm>
            <a:off x="1073834" y="9816404"/>
            <a:ext cx="9875520" cy="3275563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>
                <a:lumMod val="75000"/>
              </a:schemeClr>
            </a:solidFill>
          </a:ln>
          <a:effectLst/>
        </p:spPr>
        <p:txBody>
          <a:bodyPr lIns="97942" tIns="97942" rIns="97942" bIns="97942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000" b="1" dirty="0">
                <a:latin typeface="Calibri" pitchFamily="34" charset="0"/>
              </a:rPr>
              <a:t>Preprocessing:</a:t>
            </a:r>
          </a:p>
          <a:p>
            <a:pPr eaLnBrk="1" hangingPunct="1"/>
            <a:r>
              <a:rPr lang="en-US" sz="2000" dirty="0">
                <a:latin typeface="Calibri" pitchFamily="34" charset="0"/>
              </a:rPr>
              <a:t>The performed preprocessing was simple. We scaled every image in our dataset into dimensions 256 x 256. We also needed to prune the dataset, removing images that were far too small to be reasonably comprehensible (there was a cluster of 100 x 100 images) and images that were simply not depicting any sort of landscape.</a:t>
            </a:r>
          </a:p>
          <a:p>
            <a:pPr eaLnBrk="1" hangingPunct="1"/>
            <a:r>
              <a:rPr lang="en-US" sz="2000" b="1" dirty="0">
                <a:latin typeface="Calibri" pitchFamily="34" charset="0"/>
              </a:rPr>
              <a:t>Architecture:</a:t>
            </a:r>
            <a:endParaRPr lang="en-US" sz="2000" dirty="0">
              <a:latin typeface="Calibri" pitchFamily="34" charset="0"/>
            </a:endParaRPr>
          </a:p>
          <a:p>
            <a:pPr eaLnBrk="1" hangingPunct="1"/>
            <a:r>
              <a:rPr lang="en-US" sz="2000" dirty="0">
                <a:latin typeface="Calibri" pitchFamily="34" charset="0"/>
              </a:rPr>
              <a:t>The generator was modeled as so:</a:t>
            </a: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r>
              <a:rPr lang="en-US" sz="2000" dirty="0">
                <a:latin typeface="Calibri" pitchFamily="34" charset="0"/>
              </a:rPr>
              <a:t>The discriminator was modeled as so:</a:t>
            </a:r>
          </a:p>
          <a:p>
            <a:pPr eaLnBrk="1" hangingPunct="1"/>
            <a:endParaRPr lang="en-US" sz="2000" dirty="0">
              <a:latin typeface="Calibri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073834" y="9359204"/>
            <a:ext cx="987552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Methodology</a:t>
            </a:r>
          </a:p>
        </p:txBody>
      </p:sp>
      <p:sp>
        <p:nvSpPr>
          <p:cNvPr id="12" name="Text Box 191"/>
          <p:cNvSpPr txBox="1">
            <a:spLocks noChangeArrowheads="1"/>
          </p:cNvSpPr>
          <p:nvPr/>
        </p:nvSpPr>
        <p:spPr bwMode="auto">
          <a:xfrm>
            <a:off x="11521440" y="13390193"/>
            <a:ext cx="9875520" cy="4198892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>
                <a:lumMod val="75000"/>
              </a:schemeClr>
            </a:solidFill>
          </a:ln>
          <a:effectLst/>
        </p:spPr>
        <p:txBody>
          <a:bodyPr lIns="97942" tIns="97942" rIns="97942" bIns="97942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000" dirty="0">
                <a:latin typeface="Calibri" pitchFamily="34" charset="0"/>
              </a:rPr>
              <a:t>Click here to insert your Discussion text. Type it in or copy and paste from your Word document or other source.</a:t>
            </a: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r>
              <a:rPr lang="en-US" sz="2000" dirty="0">
                <a:latin typeface="Calibri" pitchFamily="34" charset="0"/>
              </a:rPr>
              <a:t>This text box will automatically re-size to your text. To turn off that feature, right click inside this box and go to </a:t>
            </a:r>
            <a:r>
              <a:rPr lang="en-US" sz="2000" b="1" dirty="0">
                <a:latin typeface="Calibri" pitchFamily="34" charset="0"/>
              </a:rPr>
              <a:t>Format Shape, Text Box, Autofit</a:t>
            </a:r>
            <a:r>
              <a:rPr lang="en-US" sz="2000" dirty="0">
                <a:latin typeface="Calibri" pitchFamily="34" charset="0"/>
              </a:rPr>
              <a:t>, and select the “Do Not Autofit” radio button.</a:t>
            </a: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r>
              <a:rPr lang="en-US" sz="2000" dirty="0">
                <a:latin typeface="Calibri" pitchFamily="34" charset="0"/>
              </a:rPr>
              <a:t>To change the font style of this text box: Click on the border once to highlight the entire text box, then select a different font or font size that suits you. This text is Calibri 20pt and is easily read up to 3 feet away on a 24x36 poster, and up to 6 feet away on a 48x72 poster.</a:t>
            </a: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r>
              <a:rPr lang="en-US" sz="2000" dirty="0">
                <a:latin typeface="Calibri" pitchFamily="34" charset="0"/>
              </a:rPr>
              <a:t>Zoom out to 100% (for 24x36) or 200% (for 48x72) to preview what this will look like on your printed poster.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1521440" y="12932993"/>
            <a:ext cx="987552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Discussion</a:t>
            </a:r>
          </a:p>
        </p:txBody>
      </p:sp>
      <p:sp>
        <p:nvSpPr>
          <p:cNvPr id="14" name="Text Box 193"/>
          <p:cNvSpPr txBox="1">
            <a:spLocks noChangeArrowheads="1"/>
          </p:cNvSpPr>
          <p:nvPr/>
        </p:nvSpPr>
        <p:spPr bwMode="auto">
          <a:xfrm>
            <a:off x="21945600" y="9905906"/>
            <a:ext cx="9875520" cy="4198892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>
                <a:lumMod val="75000"/>
              </a:schemeClr>
            </a:solidFill>
          </a:ln>
          <a:effectLst/>
        </p:spPr>
        <p:txBody>
          <a:bodyPr lIns="97942" tIns="97942" rIns="97942" bIns="97942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000" dirty="0">
                <a:latin typeface="Calibri" pitchFamily="34" charset="0"/>
              </a:rPr>
              <a:t>Click here to insert your Conclusions text. Type it in or copy and paste from your Word document or other source.</a:t>
            </a: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r>
              <a:rPr lang="en-US" sz="2000" dirty="0">
                <a:latin typeface="Calibri" pitchFamily="34" charset="0"/>
              </a:rPr>
              <a:t>This text box will automatically re-size to your text. To turn off that feature, right click inside this box and go to </a:t>
            </a:r>
            <a:r>
              <a:rPr lang="en-US" sz="2000" b="1" dirty="0">
                <a:latin typeface="Calibri" pitchFamily="34" charset="0"/>
              </a:rPr>
              <a:t>Format Shape, Text Box, Autofit</a:t>
            </a:r>
            <a:r>
              <a:rPr lang="en-US" sz="2000" dirty="0">
                <a:latin typeface="Calibri" pitchFamily="34" charset="0"/>
              </a:rPr>
              <a:t>, and select the “Do Not Autofit” radio button.</a:t>
            </a: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r>
              <a:rPr lang="en-US" sz="2000" dirty="0">
                <a:latin typeface="Calibri" pitchFamily="34" charset="0"/>
              </a:rPr>
              <a:t>To change the font style of this text box: Click on the border once to highlight the entire text box, then select a different font or font size that suits you. This text is Calibri 20pt and is easily read up to 3 feet away on a 24x36 poster, and up to 6 feet away on a 48x72 poster.</a:t>
            </a:r>
          </a:p>
          <a:p>
            <a:pPr eaLnBrk="1" hangingPunct="1"/>
            <a:endParaRPr lang="en-US" sz="2000" dirty="0">
              <a:latin typeface="Calibri" pitchFamily="34" charset="0"/>
            </a:endParaRPr>
          </a:p>
          <a:p>
            <a:pPr eaLnBrk="1" hangingPunct="1"/>
            <a:r>
              <a:rPr lang="en-US" sz="2000" dirty="0">
                <a:latin typeface="Calibri" pitchFamily="34" charset="0"/>
              </a:rPr>
              <a:t>Zoom out to 100% (for 24x36) or 200% (for 48x72) to preview what this will look like on your printed poster.</a:t>
            </a:r>
          </a:p>
        </p:txBody>
      </p:sp>
      <p:sp>
        <p:nvSpPr>
          <p:cNvPr id="36" name="Rectangle 35"/>
          <p:cNvSpPr/>
          <p:nvPr/>
        </p:nvSpPr>
        <p:spPr>
          <a:xfrm>
            <a:off x="21945600" y="9448705"/>
            <a:ext cx="987552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Conclusions</a:t>
            </a:r>
          </a:p>
        </p:txBody>
      </p:sp>
      <p:sp>
        <p:nvSpPr>
          <p:cNvPr id="11" name="Text Box 190"/>
          <p:cNvSpPr txBox="1">
            <a:spLocks noChangeArrowheads="1"/>
          </p:cNvSpPr>
          <p:nvPr/>
        </p:nvSpPr>
        <p:spPr bwMode="auto">
          <a:xfrm>
            <a:off x="1097280" y="5623533"/>
            <a:ext cx="9875520" cy="3275563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>
                <a:lumMod val="75000"/>
              </a:schemeClr>
            </a:solidFill>
          </a:ln>
          <a:effectLst/>
        </p:spPr>
        <p:txBody>
          <a:bodyPr lIns="97942" tIns="97942" rIns="97942" bIns="97942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sz="2000" dirty="0"/>
          </a:p>
          <a:p>
            <a:r>
              <a:rPr lang="en-US" sz="2000" dirty="0"/>
              <a:t>Recently, there have been many developments in the area of Generative Adversarial Networks. In particular, GANs have been used to generate creative pieces, including paintings, music, faces etc.</a:t>
            </a:r>
          </a:p>
          <a:p>
            <a:r>
              <a:rPr lang="en-US" sz="2000" dirty="0"/>
              <a:t>This poses a philosophical question - what is art? Does it require a painter’s skilled hand and creative mind to produce a painting, or can a machine do the same?</a:t>
            </a:r>
          </a:p>
          <a:p>
            <a:r>
              <a:rPr lang="en-US" sz="2000" dirty="0"/>
              <a:t>We’re not sure if we can ever answer these questions, however we are interested in seeing if we can replicate these studies, while exploring the usefulness of GANs in art generation.</a:t>
            </a:r>
          </a:p>
          <a:p>
            <a:endParaRPr lang="en-US" sz="2000" dirty="0">
              <a:latin typeface="Calibri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1521440" y="3238502"/>
            <a:ext cx="987552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Results</a:t>
            </a:r>
          </a:p>
        </p:txBody>
      </p:sp>
      <p:sp>
        <p:nvSpPr>
          <p:cNvPr id="51" name="Text Box 180"/>
          <p:cNvSpPr txBox="1">
            <a:spLocks noChangeArrowheads="1"/>
          </p:cNvSpPr>
          <p:nvPr/>
        </p:nvSpPr>
        <p:spPr bwMode="auto">
          <a:xfrm>
            <a:off x="1644728" y="15980202"/>
            <a:ext cx="3848964" cy="2956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8971" tIns="24486" rIns="48971" bIns="24486">
            <a:spAutoFit/>
          </a:bodyPr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600" b="1" dirty="0">
                <a:latin typeface="Calibri" pitchFamily="34" charset="0"/>
              </a:rPr>
              <a:t>Figure 1.</a:t>
            </a:r>
            <a:r>
              <a:rPr lang="en-US" sz="1600" dirty="0">
                <a:latin typeface="Calibri" pitchFamily="34" charset="0"/>
              </a:rPr>
              <a:t> Visualization of the image rescaling.</a:t>
            </a:r>
          </a:p>
        </p:txBody>
      </p:sp>
      <p:sp>
        <p:nvSpPr>
          <p:cNvPr id="52" name="Text Box 181"/>
          <p:cNvSpPr txBox="1">
            <a:spLocks noChangeArrowheads="1"/>
          </p:cNvSpPr>
          <p:nvPr/>
        </p:nvSpPr>
        <p:spPr bwMode="auto">
          <a:xfrm>
            <a:off x="1600900" y="18153774"/>
            <a:ext cx="3741755" cy="5418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8971" tIns="24486" rIns="48971" bIns="24486">
            <a:spAutoFit/>
          </a:bodyPr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600" b="1" dirty="0">
                <a:latin typeface="Calibri" pitchFamily="34" charset="0"/>
              </a:rPr>
              <a:t>Figure 2.</a:t>
            </a:r>
            <a:r>
              <a:rPr lang="en-US" sz="1600" dirty="0">
                <a:latin typeface="Calibri" pitchFamily="34" charset="0"/>
              </a:rPr>
              <a:t> Example image that was manually </a:t>
            </a:r>
          </a:p>
          <a:p>
            <a:pPr eaLnBrk="1" hangingPunct="1"/>
            <a:r>
              <a:rPr lang="en-US" sz="1600" dirty="0">
                <a:latin typeface="Calibri" pitchFamily="34" charset="0"/>
              </a:rPr>
              <a:t>removed from the dataset</a:t>
            </a:r>
          </a:p>
        </p:txBody>
      </p:sp>
      <p:sp>
        <p:nvSpPr>
          <p:cNvPr id="53" name="Text Box 180"/>
          <p:cNvSpPr txBox="1">
            <a:spLocks noChangeArrowheads="1"/>
          </p:cNvSpPr>
          <p:nvPr/>
        </p:nvSpPr>
        <p:spPr bwMode="auto">
          <a:xfrm rot="10800000" flipV="1">
            <a:off x="22367724" y="7692450"/>
            <a:ext cx="9031272" cy="10343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48971" tIns="24486" rIns="48971" bIns="24486">
            <a:spAutoFit/>
          </a:bodyPr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600" b="1" dirty="0">
                <a:latin typeface="+mj-lt"/>
              </a:rPr>
              <a:t>Figure 4.</a:t>
            </a:r>
            <a:r>
              <a:rPr lang="en-US" sz="1600" dirty="0">
                <a:latin typeface="+mj-lt"/>
              </a:rPr>
              <a:t> GAN Architecture. We’ve defined the latent space (the random noise) to be </a:t>
            </a:r>
            <a:r>
              <a:rPr lang="en-US" sz="1600" b="1" dirty="0">
                <a:latin typeface="+mj-lt"/>
              </a:rPr>
              <a:t>R</a:t>
            </a:r>
            <a:r>
              <a:rPr lang="en-US" sz="1600" b="1" i="1" baseline="30000" dirty="0">
                <a:latin typeface="+mj-lt"/>
              </a:rPr>
              <a:t>100 </a:t>
            </a:r>
            <a:r>
              <a:rPr lang="en-US" sz="1600" i="1" dirty="0">
                <a:latin typeface="+mj-lt"/>
              </a:rPr>
              <a:t>. </a:t>
            </a:r>
            <a:r>
              <a:rPr lang="en-US" sz="1600" dirty="0">
                <a:latin typeface="+mj-lt"/>
              </a:rPr>
              <a:t>Also, this diagram depicts the MNIST dataset, but our dataset is much more complicated images of landscapes. It is also worth mentioning that the results of the combined model are back-propagated throughout each model to fit both the discriminator and the generator.</a:t>
            </a:r>
            <a:endParaRPr lang="en-US" sz="1600" b="1" i="1" dirty="0">
              <a:latin typeface="+mj-lt"/>
            </a:endParaRP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7C431DC9-8A76-3A43-9846-D141A082A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03" y="788346"/>
            <a:ext cx="3514261" cy="1383355"/>
          </a:xfrm>
          <a:prstGeom prst="rect">
            <a:avLst/>
          </a:prstGeom>
        </p:spPr>
      </p:pic>
      <p:pic>
        <p:nvPicPr>
          <p:cNvPr id="38" name="Picture 37" descr="A picture containing drawing&#10;&#10;Description automatically generated">
            <a:extLst>
              <a:ext uri="{FF2B5EF4-FFF2-40B4-BE49-F238E27FC236}">
                <a16:creationId xmlns:a16="http://schemas.microsoft.com/office/drawing/2014/main" id="{D5F2AACA-7F42-7545-B334-C64CCD35D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6859" y="830351"/>
            <a:ext cx="3514261" cy="1383355"/>
          </a:xfrm>
          <a:prstGeom prst="rect">
            <a:avLst/>
          </a:prstGeom>
        </p:spPr>
      </p:pic>
      <p:pic>
        <p:nvPicPr>
          <p:cNvPr id="17" name="Picture 16" descr="A crowd of people&#10;&#10;Description automatically generated">
            <a:extLst>
              <a:ext uri="{FF2B5EF4-FFF2-40B4-BE49-F238E27FC236}">
                <a16:creationId xmlns:a16="http://schemas.microsoft.com/office/drawing/2014/main" id="{04291A41-469F-E24B-8D83-C0B5882E8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2667" y="4064267"/>
            <a:ext cx="2336800" cy="2336800"/>
          </a:xfrm>
          <a:prstGeom prst="rect">
            <a:avLst/>
          </a:prstGeom>
        </p:spPr>
      </p:pic>
      <p:pic>
        <p:nvPicPr>
          <p:cNvPr id="21" name="Picture 20" descr="A picture containing grass, outdoor, field, green&#10;&#10;Description automatically generated">
            <a:extLst>
              <a:ext uri="{FF2B5EF4-FFF2-40B4-BE49-F238E27FC236}">
                <a16:creationId xmlns:a16="http://schemas.microsoft.com/office/drawing/2014/main" id="{0073EDF1-0DEF-8A47-A55A-2EA445F171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3609" y="4064267"/>
            <a:ext cx="2336800" cy="2336800"/>
          </a:xfrm>
          <a:prstGeom prst="rect">
            <a:avLst/>
          </a:prstGeom>
        </p:spPr>
      </p:pic>
      <p:pic>
        <p:nvPicPr>
          <p:cNvPr id="23" name="Picture 22" descr="A close up of a green field&#10;&#10;Description automatically generated">
            <a:extLst>
              <a:ext uri="{FF2B5EF4-FFF2-40B4-BE49-F238E27FC236}">
                <a16:creationId xmlns:a16="http://schemas.microsoft.com/office/drawing/2014/main" id="{FB3D10A3-9FF2-9241-AAA2-08A8C148E6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303" y="6721201"/>
            <a:ext cx="2336800" cy="2336800"/>
          </a:xfrm>
          <a:prstGeom prst="rect">
            <a:avLst/>
          </a:prstGeom>
        </p:spPr>
      </p:pic>
      <p:pic>
        <p:nvPicPr>
          <p:cNvPr id="29" name="Picture 28" descr="A star filled sky&#10;&#10;Description automatically generated">
            <a:extLst>
              <a:ext uri="{FF2B5EF4-FFF2-40B4-BE49-F238E27FC236}">
                <a16:creationId xmlns:a16="http://schemas.microsoft.com/office/drawing/2014/main" id="{454F8914-C26E-3748-BFD8-C4559DC2F8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3609" y="6779803"/>
            <a:ext cx="2336800" cy="2336800"/>
          </a:xfrm>
          <a:prstGeom prst="rect">
            <a:avLst/>
          </a:prstGeom>
        </p:spPr>
      </p:pic>
      <p:pic>
        <p:nvPicPr>
          <p:cNvPr id="31" name="Picture 30" descr="A star filled sky&#10;&#10;Description automatically generated">
            <a:extLst>
              <a:ext uri="{FF2B5EF4-FFF2-40B4-BE49-F238E27FC236}">
                <a16:creationId xmlns:a16="http://schemas.microsoft.com/office/drawing/2014/main" id="{E3BA7ACF-6979-B84A-9F8E-3ADB168A50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0456" y="6721201"/>
            <a:ext cx="2336800" cy="2336800"/>
          </a:xfrm>
          <a:prstGeom prst="rect">
            <a:avLst/>
          </a:prstGeom>
        </p:spPr>
      </p:pic>
      <p:pic>
        <p:nvPicPr>
          <p:cNvPr id="40" name="Picture 39" descr="A crowd of people&#10;&#10;Description automatically generated">
            <a:extLst>
              <a:ext uri="{FF2B5EF4-FFF2-40B4-BE49-F238E27FC236}">
                <a16:creationId xmlns:a16="http://schemas.microsoft.com/office/drawing/2014/main" id="{635036B8-8F40-0C49-9418-B088FC6B0AD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8497" y="4117452"/>
            <a:ext cx="2336800" cy="2336800"/>
          </a:xfrm>
          <a:prstGeom prst="rect">
            <a:avLst/>
          </a:prstGeom>
        </p:spPr>
      </p:pic>
      <p:pic>
        <p:nvPicPr>
          <p:cNvPr id="46" name="Picture 45" descr="A picture containing photo&#10;&#10;Description automatically generated">
            <a:extLst>
              <a:ext uri="{FF2B5EF4-FFF2-40B4-BE49-F238E27FC236}">
                <a16:creationId xmlns:a16="http://schemas.microsoft.com/office/drawing/2014/main" id="{0BE5E614-8219-244D-9182-489BCEF74E2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142" y="13542920"/>
            <a:ext cx="4976308" cy="2323300"/>
          </a:xfrm>
          <a:prstGeom prst="rect">
            <a:avLst/>
          </a:prstGeom>
        </p:spPr>
      </p:pic>
      <p:pic>
        <p:nvPicPr>
          <p:cNvPr id="55" name="Picture 54" descr="A picture containing table, food&#10;&#10;Description automatically generated">
            <a:extLst>
              <a:ext uri="{FF2B5EF4-FFF2-40B4-BE49-F238E27FC236}">
                <a16:creationId xmlns:a16="http://schemas.microsoft.com/office/drawing/2014/main" id="{AA43F15A-4ACC-5F40-8C4F-C307758AB7F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296" y="16451484"/>
            <a:ext cx="2896463" cy="1529845"/>
          </a:xfrm>
          <a:prstGeom prst="rect">
            <a:avLst/>
          </a:prstGeom>
        </p:spPr>
      </p:pic>
      <p:pic>
        <p:nvPicPr>
          <p:cNvPr id="57" name="Picture 5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C883B6F-7DDA-F942-8418-73D6416334C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225" y="13685110"/>
            <a:ext cx="4593338" cy="4278634"/>
          </a:xfrm>
          <a:prstGeom prst="rect">
            <a:avLst/>
          </a:prstGeom>
        </p:spPr>
      </p:pic>
      <p:sp>
        <p:nvSpPr>
          <p:cNvPr id="58" name="Text Box 181">
            <a:extLst>
              <a:ext uri="{FF2B5EF4-FFF2-40B4-BE49-F238E27FC236}">
                <a16:creationId xmlns:a16="http://schemas.microsoft.com/office/drawing/2014/main" id="{40BCBA82-E0AA-7D41-A07F-CB2BE28127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3419" y="18153774"/>
            <a:ext cx="4819101" cy="2956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8971" tIns="24486" rIns="48971" bIns="24486">
            <a:spAutoFit/>
          </a:bodyPr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600" b="1" dirty="0">
                <a:latin typeface="Calibri" pitchFamily="34" charset="0"/>
              </a:rPr>
              <a:t>Figure 3.</a:t>
            </a:r>
            <a:r>
              <a:rPr lang="en-US" sz="1600" dirty="0">
                <a:latin typeface="Calibri" pitchFamily="34" charset="0"/>
              </a:rPr>
              <a:t> Distribution of image dimensions in the dataset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08190DD4-0608-1640-913A-128AED303A7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263781" y="3176835"/>
            <a:ext cx="9557339" cy="416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251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3091</TotalTime>
  <Words>692</Words>
  <Application>Microsoft Macintosh PowerPoint</Application>
  <PresentationFormat>Custom</PresentationFormat>
  <Paragraphs>81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Genigraphics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Genigraphics Research Poster Template 24x36</dc:title>
  <dc:creator>Jay Larson</dc:creator>
  <dc:description>Quality poster printing
www.genigraphics.com
1-800-790-4001</dc:description>
  <cp:lastModifiedBy>Jonathan Cai</cp:lastModifiedBy>
  <cp:revision>134</cp:revision>
  <cp:lastPrinted>2013-02-12T02:21:55Z</cp:lastPrinted>
  <dcterms:created xsi:type="dcterms:W3CDTF">2013-02-10T21:14:48Z</dcterms:created>
  <dcterms:modified xsi:type="dcterms:W3CDTF">2019-11-29T05:10:25Z</dcterms:modified>
</cp:coreProperties>
</file>

<file path=docProps/thumbnail.jpeg>
</file>